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docProps/app.xml" ContentType="application/vnd.openxmlformats-officedocument.extended-properties+xml"/>
  <Override PartName="/docProps/core.xml" ContentType="application/vnd.openxmlformats-package.core-properties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s/slide1.xml" ContentType="application/vnd.openxmlformats-officedocument.presentationml.slide+xml"/>
  <Default Extension="png" ContentType="image/png"/>
  <Override PartName="/ppt/notesSlides/notesSlide1.xml" ContentType="application/vnd.openxmlformats-officedocument.presentationml.notesSlide+xml"/>
  <Override PartName="/ppt/slides/slide2.xml" ContentType="application/vnd.openxmlformats-officedocument.presentationml.slide+xml"/>
  <Default Extension="jpg" ContentType="image/jpg"/>
  <Override PartName="/ppt/notesSlides/notesSlide2.xml" ContentType="application/vnd.openxmlformats-officedocument.presentationml.notesSlide+xml"/>
  <Override PartName="/ppt/slides/slide3.xml" ContentType="application/vnd.openxmlformats-officedocument.presentationml.slide+xml"/>
  <Override PartName="/ppt/notesSlides/notesSlide3.xml" ContentType="application/vnd.openxmlformats-officedocument.presentationml.notesSlide+xml"/>
  <Override PartName="/ppt/slides/slide4.xml" ContentType="application/vnd.openxmlformats-officedocument.presentationml.slide+xml"/>
  <Override PartName="/ppt/notesSlides/notesSlide4.xml" ContentType="application/vnd.openxmlformats-officedocument.presentationml.notesSlide+xml"/>
  <Override PartName="/ppt/slides/slide5.xml" ContentType="application/vnd.openxmlformats-officedocument.presentationml.slide+xml"/>
  <Override PartName="/ppt/notesSlides/notesSlide5.xml" ContentType="application/vnd.openxmlformats-officedocument.presentationml.notesSlide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officeDocument/2006/relationships/extended-properties" Target="docProps/app.xml"/><Relationship Id="rId3" Type="http://schemas.openxmlformats.org/package/2006/relationships/metadata/core-properties" Target="docProps/core.xml"/><Relationship Id="rId4" Type="http://schemas.openxmlformats.org/officeDocument/2006/relationships/custom-properties" Target="docProps/custom.xml"/></Relationships>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6"/>
    <p:sldId id="257" r:id="rId7"/>
    <p:sldId id="258" r:id="rId8"/>
    <p:sldId id="259" r:id="rId9"/>
    <p:sldId id="260" r:id="rId10"/>
  </p:sldIdLst>
  <p:sldSz cx="7556500" cy="10693400"/>
  <p:notesSz cx="7556500" cy="10693400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8" d="100"/>
          <a:sy n="78" d="100"/>
        </p:scale>
        <p:origin x="-1536" y="-84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theme" Target="theme/theme1.xml"/><Relationship Id="rId3" Type="http://schemas.openxmlformats.org/officeDocument/2006/relationships/viewProps" Target="viewProps.xml"/><Relationship Id="rId4" Type="http://schemas.openxmlformats.org/officeDocument/2006/relationships/presProps" Target="presProps.xml"/><Relationship Id="rId5" Type="http://schemas.openxmlformats.org/officeDocument/2006/relationships/tableStyles" Target="tableStyles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9" Type="http://schemas.openxmlformats.org/officeDocument/2006/relationships/slide" Target="slides/slide4.xml"/><Relationship Id="rId10" Type="http://schemas.openxmlformats.org/officeDocument/2006/relationships/slide" Target="slides/slide5.xml"/></Relationships>
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slide" Target="../slides/slide1.xml"/></Relationships>
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slide" Target="../slides/slide2.xml"/></Relationships>
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slide" Target="../slides/slide3.xml"/></Relationships>
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slide" Target="../slides/slide4.xml"/></Relationships>
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slide" Target="../slides/slide5.xml"/></Relationships>
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2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/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2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/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2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/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2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/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2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/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567213" y="3314954"/>
            <a:ext cx="6428422" cy="224561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134427" y="5988304"/>
            <a:ext cx="5293994" cy="267335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>
              <a:defRPr sz="900" b="0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pPr marL="25400">
              <a:lnSpc>
                <a:spcPct val="100000"/>
              </a:lnSpc>
            </a:pPr>
            <a:fld id="{81D60167-4931-47E6-BA6A-407CBD079E47}" type="slidenum">
              <a:rPr dirty="0"/>
              <a:t>#</a:t>
            </a:fld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>
              <a:defRPr sz="900" b="0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pPr marL="25400">
              <a:lnSpc>
                <a:spcPct val="100000"/>
              </a:lnSpc>
            </a:pPr>
            <a:fld id="{81D60167-4931-47E6-BA6A-407CBD079E47}" type="slidenum">
              <a:rPr dirty="0"/>
              <a:t>#</a:t>
            </a:fld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idx="2" sz="half"/>
          </p:nvPr>
        </p:nvSpPr>
        <p:spPr>
          <a:xfrm>
            <a:off x="378142" y="2459482"/>
            <a:ext cx="3289839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idx="3" sz="half"/>
          </p:nvPr>
        </p:nvSpPr>
        <p:spPr>
          <a:xfrm>
            <a:off x="3894867" y="2459482"/>
            <a:ext cx="3289839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6" name="Holder 6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7" name="Holder 7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>
              <a:defRPr sz="900" b="0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pPr marL="25400">
              <a:lnSpc>
                <a:spcPct val="100000"/>
              </a:lnSpc>
            </a:pPr>
            <a:fld id="{81D60167-4931-47E6-BA6A-407CBD079E47}" type="slidenum">
              <a:rPr dirty="0"/>
              <a:t>#</a:t>
            </a:fld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5" name="Holder 5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>
              <a:defRPr sz="900" b="0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pPr marL="25400">
              <a:lnSpc>
                <a:spcPct val="100000"/>
              </a:lnSpc>
            </a:pPr>
            <a:fld id="{81D60167-4931-47E6-BA6A-407CBD079E47}" type="slidenum">
              <a:rPr dirty="0"/>
              <a:t>#</a:t>
            </a:fld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4" name="Holder 4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>
              <a:defRPr sz="900" b="0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pPr marL="25400">
              <a:lnSpc>
                <a:spcPct val="100000"/>
              </a:lnSpc>
            </a:pPr>
            <a:fld id="{81D60167-4931-47E6-BA6A-407CBD079E47}" type="slidenum">
              <a:rPr dirty="0"/>
              <a:t>#</a:t>
            </a:fld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4.xml"/><Relationship Id="rId4" Type="http://schemas.openxmlformats.org/officeDocument/2006/relationships/slideLayout" Target="../slideLayouts/slideLayout6.xml"/><Relationship Id="rId5" Type="http://schemas.openxmlformats.org/officeDocument/2006/relationships/slideLayout" Target="../slideLayouts/slideLayout7.xml"/><Relationship Id="rId6" Type="http://schemas.openxmlformats.org/officeDocument/2006/relationships/theme" Target="../theme/theme1.xml"/></Relationships>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8142" y="427735"/>
            <a:ext cx="6806564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8142" y="2459482"/>
            <a:ext cx="6806564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>
          <a:xfrm>
            <a:off x="2571369" y="9944862"/>
            <a:ext cx="2420111" cy="5346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>
          <a:xfrm>
            <a:off x="378142" y="9944862"/>
            <a:ext cx="1739455" cy="5346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>
          <a:xfrm>
            <a:off x="3726688" y="9931500"/>
            <a:ext cx="107950" cy="1397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900" b="0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pPr marL="25400">
              <a:lnSpc>
                <a:spcPct val="100000"/>
              </a:lnSpc>
            </a:pPr>
            <a:fld id="{81D60167-4931-47E6-BA6A-407CBD079E47}" type="slidenum">
              <a:rPr dirty="0"/>
              <a:t>#</a:t>
            </a:fld>
          </a:p>
        </p:txBody>
      </p:sp>
    </p:spTree>
  </p:cSld>
  <p:clrMap folHlink="folHlink" hlink="hlink" accent1="accent1" accent2="accent2" accent3="accent3" accent4="accent4" accent5="accent5" accent6="accent6" tx2="dk2" bg2="lt2" tx1="dk1" bg1="lt1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png"/><Relationship Id="rId3" Type="http://schemas.openxmlformats.org/officeDocument/2006/relationships/notesSlide" Target="../notesSlides/notesSlide1.xml"/><Relationship Id="rId4" Type="http://schemas.openxmlformats.org/officeDocument/2006/relationships/slide" Target="slide1.xml"/></Relationships>
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.jpg"/><Relationship Id="rId3" Type="http://schemas.openxmlformats.org/officeDocument/2006/relationships/image" Target="../media/image3.png"/><Relationship Id="rId4" Type="http://schemas.openxmlformats.org/officeDocument/2006/relationships/image" Target="../media/image4.png"/><Relationship Id="rId5" Type="http://schemas.openxmlformats.org/officeDocument/2006/relationships/notesSlide" Target="../notesSlides/notesSlide2.xml"/><Relationship Id="rId6" Type="http://schemas.openxmlformats.org/officeDocument/2006/relationships/slide" Target="slide2.xml"/></Relationships>
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.jpg"/><Relationship Id="rId3" Type="http://schemas.openxmlformats.org/officeDocument/2006/relationships/image" Target="../media/image6.jpg"/><Relationship Id="rId4" Type="http://schemas.openxmlformats.org/officeDocument/2006/relationships/notesSlide" Target="../notesSlides/notesSlide3.xml"/><Relationship Id="rId5" Type="http://schemas.openxmlformats.org/officeDocument/2006/relationships/slide" Target="slide3.xml"/></Relationships>
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7.jpg"/><Relationship Id="rId3" Type="http://schemas.openxmlformats.org/officeDocument/2006/relationships/image" Target="../media/image8.jpg"/><Relationship Id="rId4" Type="http://schemas.openxmlformats.org/officeDocument/2006/relationships/image" Target="../media/image9.jpg"/><Relationship Id="rId5" Type="http://schemas.openxmlformats.org/officeDocument/2006/relationships/image" Target="../media/image10.jpg"/><Relationship Id="rId6" Type="http://schemas.openxmlformats.org/officeDocument/2006/relationships/hyperlink" Target="http://bk.pplive.com/people/30987" TargetMode="External"/><Relationship Id="rId7" Type="http://schemas.openxmlformats.org/officeDocument/2006/relationships/notesSlide" Target="../notesSlides/notesSlide4.xml"/><Relationship Id="rId8" Type="http://schemas.openxmlformats.org/officeDocument/2006/relationships/slide" Target="slide4.xml"/></Relationships>
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1.png"/><Relationship Id="rId3" Type="http://schemas.openxmlformats.org/officeDocument/2006/relationships/notesSlide" Target="../notesSlides/notesSlide5.xml"/><Relationship Id="rId4" Type="http://schemas.openxmlformats.org/officeDocument/2006/relationships/slide" Target="slide5.xml"/></Relationships>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2509520" y="988257"/>
            <a:ext cx="2997200" cy="25400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  <a:tabLst>
                <a:tab pos="926465" algn="l"/>
              </a:tabLst>
            </a:pPr>
            <a:r>
              <a:rPr dirty="0" sz="1800" b="1">
                <a:latin typeface="微软雅黑"/>
                <a:cs typeface="微软雅黑"/>
              </a:rPr>
              <a:t>第五章	动画场景设计的定义</a:t>
            </a:r>
            <a:endParaRPr sz="1800">
              <a:latin typeface="微软雅黑"/>
              <a:cs typeface="微软雅黑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673100" y="1817116"/>
            <a:ext cx="6290945" cy="334772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 indent="304800">
              <a:lnSpc>
                <a:spcPct val="100000"/>
              </a:lnSpc>
            </a:pPr>
            <a:r>
              <a:rPr dirty="0" sz="1200">
                <a:latin typeface="Arial Unicode MS"/>
                <a:cs typeface="Arial Unicode MS"/>
              </a:rPr>
              <a:t>动画场景设计通常指按照设定的美术风格</a:t>
            </a:r>
            <a:r>
              <a:rPr dirty="0" sz="1200" spc="-240">
                <a:latin typeface="Arial Unicode MS"/>
                <a:cs typeface="Arial Unicode MS"/>
              </a:rPr>
              <a:t>，</a:t>
            </a:r>
            <a:r>
              <a:rPr dirty="0" sz="1200">
                <a:latin typeface="Arial Unicode MS"/>
                <a:cs typeface="Arial Unicode MS"/>
              </a:rPr>
              <a:t>以剧本为依据</a:t>
            </a:r>
            <a:r>
              <a:rPr dirty="0" sz="1200" spc="-229">
                <a:latin typeface="Arial Unicode MS"/>
                <a:cs typeface="Arial Unicode MS"/>
              </a:rPr>
              <a:t>，</a:t>
            </a:r>
            <a:r>
              <a:rPr dirty="0" sz="1200">
                <a:latin typeface="Arial Unicode MS"/>
                <a:cs typeface="Arial Unicode MS"/>
              </a:rPr>
              <a:t>为动画角色活动和剧情发展进</a:t>
            </a:r>
            <a:endParaRPr sz="1200">
              <a:latin typeface="Arial Unicode MS"/>
              <a:cs typeface="Arial Unicode MS"/>
            </a:endParaRPr>
          </a:p>
          <a:p>
            <a:pPr marL="12700" marR="81280">
              <a:lnSpc>
                <a:spcPct val="216699"/>
              </a:lnSpc>
            </a:pPr>
            <a:r>
              <a:rPr dirty="0" sz="1200">
                <a:latin typeface="Arial Unicode MS"/>
                <a:cs typeface="Arial Unicode MS"/>
              </a:rPr>
              <a:t>行的背景空间设计</a:t>
            </a:r>
            <a:r>
              <a:rPr dirty="0" sz="1200" spc="-160">
                <a:latin typeface="Arial Unicode MS"/>
                <a:cs typeface="Arial Unicode MS"/>
              </a:rPr>
              <a:t>。</a:t>
            </a:r>
            <a:r>
              <a:rPr dirty="0" sz="1200">
                <a:latin typeface="Arial Unicode MS"/>
                <a:cs typeface="Arial Unicode MS"/>
              </a:rPr>
              <a:t>与影视作品拍摄中选景</a:t>
            </a:r>
            <a:r>
              <a:rPr dirty="0" sz="1200" spc="-160">
                <a:latin typeface="Arial Unicode MS"/>
                <a:cs typeface="Arial Unicode MS"/>
              </a:rPr>
              <a:t>、</a:t>
            </a:r>
            <a:r>
              <a:rPr dirty="0" sz="1200">
                <a:latin typeface="Arial Unicode MS"/>
                <a:cs typeface="Arial Unicode MS"/>
              </a:rPr>
              <a:t>布景的概念不同的是</a:t>
            </a:r>
            <a:r>
              <a:rPr dirty="0" sz="1200" spc="-160">
                <a:latin typeface="Arial Unicode MS"/>
                <a:cs typeface="Arial Unicode MS"/>
              </a:rPr>
              <a:t>，</a:t>
            </a:r>
            <a:r>
              <a:rPr dirty="0" sz="1200">
                <a:latin typeface="Arial Unicode MS"/>
                <a:cs typeface="Arial Unicode MS"/>
              </a:rPr>
              <a:t>动画场景设计同时具有时</a:t>
            </a:r>
            <a:r>
              <a:rPr dirty="0" sz="1200">
                <a:latin typeface="Arial Unicode MS"/>
                <a:cs typeface="Arial Unicode MS"/>
              </a:rPr>
              <a:t> 间和空间的概念，主要体现为景物的造型设计、材质灯光设计、色彩色调设计等几个方面。</a:t>
            </a:r>
            <a:endParaRPr sz="1200">
              <a:latin typeface="Arial Unicode MS"/>
              <a:cs typeface="Arial Unicode MS"/>
            </a:endParaRPr>
          </a:p>
          <a:p>
            <a:pPr marL="12700" marR="5080" indent="304800">
              <a:lnSpc>
                <a:spcPct val="216699"/>
              </a:lnSpc>
            </a:pPr>
            <a:r>
              <a:rPr dirty="0" sz="1200">
                <a:latin typeface="Arial Unicode MS"/>
                <a:cs typeface="Arial Unicode MS"/>
              </a:rPr>
              <a:t>在动画公司里</a:t>
            </a:r>
            <a:r>
              <a:rPr dirty="0" sz="1200" spc="-50">
                <a:latin typeface="Arial Unicode MS"/>
                <a:cs typeface="Arial Unicode MS"/>
              </a:rPr>
              <a:t>，</a:t>
            </a:r>
            <a:r>
              <a:rPr dirty="0" sz="1200">
                <a:latin typeface="Arial Unicode MS"/>
                <a:cs typeface="Arial Unicode MS"/>
              </a:rPr>
              <a:t>通常将场景设计人员称</a:t>
            </a:r>
            <a:r>
              <a:rPr dirty="0" sz="1200" spc="-15">
                <a:latin typeface="Arial Unicode MS"/>
                <a:cs typeface="Arial Unicode MS"/>
              </a:rPr>
              <a:t>为</a:t>
            </a:r>
            <a:r>
              <a:rPr dirty="0" sz="1200" spc="10">
                <a:latin typeface="Arial Unicode MS"/>
                <a:cs typeface="Arial Unicode MS"/>
              </a:rPr>
              <a:t>“</a:t>
            </a:r>
            <a:r>
              <a:rPr dirty="0" sz="1200">
                <a:latin typeface="Arial Unicode MS"/>
                <a:cs typeface="Arial Unicode MS"/>
              </a:rPr>
              <a:t>绘景</a:t>
            </a:r>
            <a:r>
              <a:rPr dirty="0" sz="1200" spc="10">
                <a:latin typeface="Arial Unicode MS"/>
                <a:cs typeface="Arial Unicode MS"/>
              </a:rPr>
              <a:t>”</a:t>
            </a:r>
            <a:r>
              <a:rPr dirty="0" sz="1200" spc="-60">
                <a:latin typeface="Arial Unicode MS"/>
                <a:cs typeface="Arial Unicode MS"/>
              </a:rPr>
              <a:t>，</a:t>
            </a:r>
            <a:r>
              <a:rPr dirty="0" sz="1200">
                <a:latin typeface="Arial Unicode MS"/>
                <a:cs typeface="Arial Unicode MS"/>
              </a:rPr>
              <a:t>但不能简单地将动画场景设计理解为背</a:t>
            </a:r>
            <a:r>
              <a:rPr dirty="0" sz="1200">
                <a:latin typeface="Arial Unicode MS"/>
                <a:cs typeface="Arial Unicode MS"/>
              </a:rPr>
              <a:t> 景绘制</a:t>
            </a:r>
            <a:r>
              <a:rPr dirty="0" sz="1200" spc="-40">
                <a:latin typeface="Arial Unicode MS"/>
                <a:cs typeface="Arial Unicode MS"/>
              </a:rPr>
              <a:t>。</a:t>
            </a:r>
            <a:r>
              <a:rPr dirty="0" sz="1200">
                <a:latin typeface="Arial Unicode MS"/>
                <a:cs typeface="Arial Unicode MS"/>
              </a:rPr>
              <a:t>传统的背景绘制是指绘制衬托图画的景物</a:t>
            </a:r>
            <a:r>
              <a:rPr dirty="0" sz="1200" spc="-40">
                <a:latin typeface="Arial Unicode MS"/>
                <a:cs typeface="Arial Unicode MS"/>
              </a:rPr>
              <a:t>，</a:t>
            </a:r>
            <a:r>
              <a:rPr dirty="0" sz="1200">
                <a:latin typeface="Arial Unicode MS"/>
                <a:cs typeface="Arial Unicode MS"/>
              </a:rPr>
              <a:t>属于空间概念</a:t>
            </a:r>
            <a:r>
              <a:rPr dirty="0" sz="1200" spc="-40">
                <a:latin typeface="Arial Unicode MS"/>
                <a:cs typeface="Arial Unicode MS"/>
              </a:rPr>
              <a:t>；</a:t>
            </a:r>
            <a:r>
              <a:rPr dirty="0" sz="1200">
                <a:latin typeface="Arial Unicode MS"/>
                <a:cs typeface="Arial Unicode MS"/>
              </a:rPr>
              <a:t>场景中</a:t>
            </a:r>
            <a:r>
              <a:rPr dirty="0" sz="1200" spc="-15">
                <a:latin typeface="Arial Unicode MS"/>
                <a:cs typeface="Arial Unicode MS"/>
              </a:rPr>
              <a:t>的</a:t>
            </a:r>
            <a:r>
              <a:rPr dirty="0" sz="1200" spc="25">
                <a:latin typeface="Arial Unicode MS"/>
                <a:cs typeface="Arial Unicode MS"/>
              </a:rPr>
              <a:t>“</a:t>
            </a:r>
            <a:r>
              <a:rPr dirty="0" sz="1200">
                <a:latin typeface="Arial Unicode MS"/>
                <a:cs typeface="Arial Unicode MS"/>
              </a:rPr>
              <a:t>场</a:t>
            </a:r>
            <a:r>
              <a:rPr dirty="0" sz="1200" spc="10">
                <a:latin typeface="Arial Unicode MS"/>
                <a:cs typeface="Arial Unicode MS"/>
              </a:rPr>
              <a:t>”</a:t>
            </a:r>
            <a:r>
              <a:rPr dirty="0" sz="1200">
                <a:latin typeface="Arial Unicode MS"/>
                <a:cs typeface="Arial Unicode MS"/>
              </a:rPr>
              <a:t>是指戏剧电</a:t>
            </a:r>
            <a:r>
              <a:rPr dirty="0" sz="1200">
                <a:latin typeface="Arial Unicode MS"/>
                <a:cs typeface="Arial Unicode MS"/>
              </a:rPr>
              <a:t> 影中的</a:t>
            </a:r>
            <a:r>
              <a:rPr dirty="0" sz="1200" spc="10">
                <a:latin typeface="Arial Unicode MS"/>
                <a:cs typeface="Arial Unicode MS"/>
              </a:rPr>
              <a:t>“</a:t>
            </a:r>
            <a:r>
              <a:rPr dirty="0" sz="1200">
                <a:latin typeface="Arial Unicode MS"/>
                <a:cs typeface="Arial Unicode MS"/>
              </a:rPr>
              <a:t>段落</a:t>
            </a:r>
            <a:r>
              <a:rPr dirty="0" sz="1200" spc="10">
                <a:latin typeface="Arial Unicode MS"/>
                <a:cs typeface="Arial Unicode MS"/>
              </a:rPr>
              <a:t>”</a:t>
            </a:r>
            <a:r>
              <a:rPr dirty="0" sz="1200" spc="-40">
                <a:latin typeface="Arial Unicode MS"/>
                <a:cs typeface="Arial Unicode MS"/>
              </a:rPr>
              <a:t>，</a:t>
            </a:r>
            <a:r>
              <a:rPr dirty="0" sz="1200">
                <a:latin typeface="Arial Unicode MS"/>
                <a:cs typeface="Arial Unicode MS"/>
              </a:rPr>
              <a:t>属于时间概念</a:t>
            </a:r>
            <a:r>
              <a:rPr dirty="0" sz="1200" spc="-25">
                <a:latin typeface="Arial Unicode MS"/>
                <a:cs typeface="Arial Unicode MS"/>
              </a:rPr>
              <a:t>。</a:t>
            </a:r>
            <a:r>
              <a:rPr dirty="0" sz="1200">
                <a:latin typeface="Arial Unicode MS"/>
                <a:cs typeface="Arial Unicode MS"/>
              </a:rPr>
              <a:t>场景不但为角色提供表演的舞台</a:t>
            </a:r>
            <a:r>
              <a:rPr dirty="0" sz="1200" spc="-25">
                <a:latin typeface="Arial Unicode MS"/>
                <a:cs typeface="Arial Unicode MS"/>
              </a:rPr>
              <a:t>，</a:t>
            </a:r>
            <a:r>
              <a:rPr dirty="0" sz="1200">
                <a:latin typeface="Arial Unicode MS"/>
                <a:cs typeface="Arial Unicode MS"/>
              </a:rPr>
              <a:t>甚至在某些镜头中</a:t>
            </a:r>
            <a:r>
              <a:rPr dirty="0" sz="1200" spc="-25">
                <a:latin typeface="Arial Unicode MS"/>
                <a:cs typeface="Arial Unicode MS"/>
              </a:rPr>
              <a:t>，</a:t>
            </a:r>
            <a:r>
              <a:rPr dirty="0" sz="1200">
                <a:latin typeface="Arial Unicode MS"/>
                <a:cs typeface="Arial Unicode MS"/>
              </a:rPr>
              <a:t>场景可</a:t>
            </a:r>
            <a:r>
              <a:rPr dirty="0" sz="1200">
                <a:latin typeface="Arial Unicode MS"/>
                <a:cs typeface="Arial Unicode MS"/>
              </a:rPr>
              <a:t> 以用</a:t>
            </a:r>
            <a:r>
              <a:rPr dirty="0" sz="1200" spc="-100">
                <a:latin typeface="Arial Unicode MS"/>
                <a:cs typeface="Arial Unicode MS"/>
              </a:rPr>
              <a:t>来</a:t>
            </a:r>
            <a:r>
              <a:rPr dirty="0" sz="1200" spc="10">
                <a:latin typeface="Arial Unicode MS"/>
                <a:cs typeface="Arial Unicode MS"/>
              </a:rPr>
              <a:t>“</a:t>
            </a:r>
            <a:r>
              <a:rPr dirty="0" sz="1200">
                <a:latin typeface="Arial Unicode MS"/>
                <a:cs typeface="Arial Unicode MS"/>
              </a:rPr>
              <a:t>讲故事</a:t>
            </a:r>
            <a:r>
              <a:rPr dirty="0" sz="1200" spc="-70">
                <a:latin typeface="Arial Unicode MS"/>
                <a:cs typeface="Arial Unicode MS"/>
              </a:rPr>
              <a:t>”</a:t>
            </a:r>
            <a:r>
              <a:rPr dirty="0" sz="1200" spc="-265">
                <a:latin typeface="Arial Unicode MS"/>
                <a:cs typeface="Arial Unicode MS"/>
              </a:rPr>
              <a:t>，</a:t>
            </a:r>
            <a:r>
              <a:rPr dirty="0" sz="1200">
                <a:latin typeface="Arial Unicode MS"/>
                <a:cs typeface="Arial Unicode MS"/>
              </a:rPr>
              <a:t>这种诉诸于情节的功能</a:t>
            </a:r>
            <a:r>
              <a:rPr dirty="0" sz="1200" spc="-265">
                <a:latin typeface="Arial Unicode MS"/>
                <a:cs typeface="Arial Unicode MS"/>
              </a:rPr>
              <a:t>，</a:t>
            </a:r>
            <a:r>
              <a:rPr dirty="0" sz="1200">
                <a:latin typeface="Arial Unicode MS"/>
                <a:cs typeface="Arial Unicode MS"/>
              </a:rPr>
              <a:t>无疑使场景设计发挥了与造型设计同样重要的作用。</a:t>
            </a:r>
            <a:r>
              <a:rPr dirty="0" sz="1200">
                <a:latin typeface="Arial Unicode MS"/>
                <a:cs typeface="Arial Unicode MS"/>
              </a:rPr>
              <a:t> 在动画设计中</a:t>
            </a:r>
            <a:r>
              <a:rPr dirty="0" sz="1200" spc="-100">
                <a:latin typeface="Arial Unicode MS"/>
                <a:cs typeface="Arial Unicode MS"/>
              </a:rPr>
              <a:t>，</a:t>
            </a:r>
            <a:r>
              <a:rPr dirty="0" sz="1200">
                <a:latin typeface="Arial Unicode MS"/>
                <a:cs typeface="Arial Unicode MS"/>
              </a:rPr>
              <a:t>剧本设计</a:t>
            </a:r>
            <a:r>
              <a:rPr dirty="0" sz="1200" spc="-100">
                <a:latin typeface="Arial Unicode MS"/>
                <a:cs typeface="Arial Unicode MS"/>
              </a:rPr>
              <a:t>、</a:t>
            </a:r>
            <a:r>
              <a:rPr dirty="0" sz="1200">
                <a:latin typeface="Arial Unicode MS"/>
                <a:cs typeface="Arial Unicode MS"/>
              </a:rPr>
              <a:t>角色设计</a:t>
            </a:r>
            <a:r>
              <a:rPr dirty="0" sz="1200" spc="-100">
                <a:latin typeface="Arial Unicode MS"/>
                <a:cs typeface="Arial Unicode MS"/>
              </a:rPr>
              <a:t>、</a:t>
            </a:r>
            <a:r>
              <a:rPr dirty="0" sz="1200">
                <a:latin typeface="Arial Unicode MS"/>
                <a:cs typeface="Arial Unicode MS"/>
              </a:rPr>
              <a:t>场景设计</a:t>
            </a:r>
            <a:r>
              <a:rPr dirty="0" sz="1200" spc="-100">
                <a:latin typeface="Arial Unicode MS"/>
                <a:cs typeface="Arial Unicode MS"/>
              </a:rPr>
              <a:t>、</a:t>
            </a:r>
            <a:r>
              <a:rPr dirty="0" sz="1200">
                <a:latin typeface="Arial Unicode MS"/>
                <a:cs typeface="Arial Unicode MS"/>
              </a:rPr>
              <a:t>镜头调度</a:t>
            </a:r>
            <a:r>
              <a:rPr dirty="0" sz="1200" spc="-85">
                <a:latin typeface="Arial Unicode MS"/>
                <a:cs typeface="Arial Unicode MS"/>
              </a:rPr>
              <a:t>、</a:t>
            </a:r>
            <a:r>
              <a:rPr dirty="0" sz="1200">
                <a:latin typeface="Arial Unicode MS"/>
                <a:cs typeface="Arial Unicode MS"/>
              </a:rPr>
              <a:t>音乐音效设计等都是不可缺少的</a:t>
            </a:r>
            <a:r>
              <a:rPr dirty="0" sz="1200">
                <a:latin typeface="Arial Unicode MS"/>
                <a:cs typeface="Arial Unicode MS"/>
              </a:rPr>
              <a:t> 组成部分。其中，场景设计往往能够决定一部动画作品的总体风格。</a:t>
            </a:r>
            <a:endParaRPr sz="1200">
              <a:latin typeface="Arial Unicode MS"/>
              <a:cs typeface="Arial Unicode MS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1876044" y="5704332"/>
            <a:ext cx="4113276" cy="290017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 txBox="1"/>
          <p:nvPr/>
        </p:nvSpPr>
        <p:spPr>
          <a:xfrm>
            <a:off x="1922779" y="8751316"/>
            <a:ext cx="4020185" cy="17780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1200">
                <a:latin typeface="Arial Unicode MS"/>
                <a:cs typeface="Arial Unicode MS"/>
              </a:rPr>
              <a:t>图</a:t>
            </a:r>
            <a:r>
              <a:rPr dirty="0" sz="1200" spc="-35">
                <a:latin typeface="Arial Unicode MS"/>
                <a:cs typeface="Arial Unicode MS"/>
              </a:rPr>
              <a:t> </a:t>
            </a:r>
            <a:r>
              <a:rPr dirty="0" sz="1200" spc="-40">
                <a:latin typeface="Arial Unicode MS"/>
                <a:cs typeface="Arial Unicode MS"/>
              </a:rPr>
              <a:t>5</a:t>
            </a:r>
            <a:r>
              <a:rPr dirty="0" sz="1200" spc="195">
                <a:latin typeface="Arial Unicode MS"/>
                <a:cs typeface="Arial Unicode MS"/>
              </a:rPr>
              <a:t>-</a:t>
            </a:r>
            <a:r>
              <a:rPr dirty="0" sz="1200" spc="-40">
                <a:latin typeface="Arial Unicode MS"/>
                <a:cs typeface="Arial Unicode MS"/>
              </a:rPr>
              <a:t>01</a:t>
            </a:r>
            <a:r>
              <a:rPr dirty="0" sz="1200">
                <a:latin typeface="Arial Unicode MS"/>
                <a:cs typeface="Arial Unicode MS"/>
              </a:rPr>
              <a:t> </a:t>
            </a:r>
            <a:r>
              <a:rPr dirty="0" sz="1200" spc="-75">
                <a:latin typeface="Arial Unicode MS"/>
                <a:cs typeface="Arial Unicode MS"/>
              </a:rPr>
              <a:t> </a:t>
            </a:r>
            <a:r>
              <a:rPr dirty="0" sz="1200">
                <a:latin typeface="Arial Unicode MS"/>
                <a:cs typeface="Arial Unicode MS"/>
              </a:rPr>
              <a:t>电影的场景设计与布景《霍元甲》设计稿 </a:t>
            </a:r>
            <a:r>
              <a:rPr dirty="0" sz="1200" spc="-70">
                <a:latin typeface="Arial Unicode MS"/>
                <a:cs typeface="Arial Unicode MS"/>
              </a:rPr>
              <a:t> </a:t>
            </a:r>
            <a:r>
              <a:rPr dirty="0" sz="1200" spc="114">
                <a:latin typeface="Arial Unicode MS"/>
                <a:cs typeface="Arial Unicode MS"/>
              </a:rPr>
              <a:t>/</a:t>
            </a:r>
            <a:r>
              <a:rPr dirty="0" sz="1200">
                <a:latin typeface="Arial Unicode MS"/>
                <a:cs typeface="Arial Unicode MS"/>
              </a:rPr>
              <a:t> </a:t>
            </a:r>
            <a:r>
              <a:rPr dirty="0" sz="1200" spc="-65">
                <a:latin typeface="Arial Unicode MS"/>
                <a:cs typeface="Arial Unicode MS"/>
              </a:rPr>
              <a:t> </a:t>
            </a:r>
            <a:r>
              <a:rPr dirty="0" sz="1200">
                <a:latin typeface="Arial Unicode MS"/>
                <a:cs typeface="Arial Unicode MS"/>
              </a:rPr>
              <a:t>鞠晓瑜</a:t>
            </a:r>
            <a:endParaRPr sz="1200">
              <a:latin typeface="Arial Unicode MS"/>
              <a:cs typeface="Arial Unicode MS"/>
            </a:endParaRPr>
          </a:p>
        </p:txBody>
      </p:sp>
      <p:sp>
        <p:nvSpPr>
          <p:cNvPr id="6" name="object 6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25400">
              <a:lnSpc>
                <a:spcPct val="100000"/>
              </a:lnSpc>
            </a:pPr>
            <a:fld id="{81D60167-4931-47E6-BA6A-407CBD079E47}" type="slidenum">
              <a:rPr dirty="0"/>
              <a:t>1</a:t>
            </a:fld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626107" y="993648"/>
            <a:ext cx="4613148" cy="241706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 txBox="1"/>
          <p:nvPr/>
        </p:nvSpPr>
        <p:spPr>
          <a:xfrm>
            <a:off x="1998979" y="3600196"/>
            <a:ext cx="3867785" cy="17780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1200">
                <a:latin typeface="Arial Unicode MS"/>
                <a:cs typeface="Arial Unicode MS"/>
              </a:rPr>
              <a:t>图</a:t>
            </a:r>
            <a:r>
              <a:rPr dirty="0" sz="1200" spc="-35">
                <a:latin typeface="Arial Unicode MS"/>
                <a:cs typeface="Arial Unicode MS"/>
              </a:rPr>
              <a:t> </a:t>
            </a:r>
            <a:r>
              <a:rPr dirty="0" sz="1200" spc="-40">
                <a:latin typeface="Arial Unicode MS"/>
                <a:cs typeface="Arial Unicode MS"/>
              </a:rPr>
              <a:t>5</a:t>
            </a:r>
            <a:r>
              <a:rPr dirty="0" sz="1200" spc="195">
                <a:latin typeface="Arial Unicode MS"/>
                <a:cs typeface="Arial Unicode MS"/>
              </a:rPr>
              <a:t>-</a:t>
            </a:r>
            <a:r>
              <a:rPr dirty="0" sz="1200" spc="-40">
                <a:latin typeface="Arial Unicode MS"/>
                <a:cs typeface="Arial Unicode MS"/>
              </a:rPr>
              <a:t>02</a:t>
            </a:r>
            <a:r>
              <a:rPr dirty="0" sz="1200">
                <a:latin typeface="Arial Unicode MS"/>
                <a:cs typeface="Arial Unicode MS"/>
              </a:rPr>
              <a:t> </a:t>
            </a:r>
            <a:r>
              <a:rPr dirty="0" sz="1200" spc="-75">
                <a:latin typeface="Arial Unicode MS"/>
                <a:cs typeface="Arial Unicode MS"/>
              </a:rPr>
              <a:t> </a:t>
            </a:r>
            <a:r>
              <a:rPr dirty="0" sz="1200">
                <a:latin typeface="Arial Unicode MS"/>
                <a:cs typeface="Arial Unicode MS"/>
              </a:rPr>
              <a:t>电影的场景设计与布景《画皮》设计稿 </a:t>
            </a:r>
            <a:r>
              <a:rPr dirty="0" sz="1200" spc="-70">
                <a:latin typeface="Arial Unicode MS"/>
                <a:cs typeface="Arial Unicode MS"/>
              </a:rPr>
              <a:t> </a:t>
            </a:r>
            <a:r>
              <a:rPr dirty="0" sz="1200" spc="114">
                <a:latin typeface="Arial Unicode MS"/>
                <a:cs typeface="Arial Unicode MS"/>
              </a:rPr>
              <a:t>/</a:t>
            </a:r>
            <a:r>
              <a:rPr dirty="0" sz="1200">
                <a:latin typeface="Arial Unicode MS"/>
                <a:cs typeface="Arial Unicode MS"/>
              </a:rPr>
              <a:t> </a:t>
            </a:r>
            <a:r>
              <a:rPr dirty="0" sz="1200" spc="-65">
                <a:latin typeface="Arial Unicode MS"/>
                <a:cs typeface="Arial Unicode MS"/>
              </a:rPr>
              <a:t> </a:t>
            </a:r>
            <a:r>
              <a:rPr dirty="0" sz="1200">
                <a:latin typeface="Arial Unicode MS"/>
                <a:cs typeface="Arial Unicode MS"/>
              </a:rPr>
              <a:t>鞠晓瑜</a:t>
            </a:r>
            <a:endParaRPr sz="1200">
              <a:latin typeface="Arial Unicode MS"/>
              <a:cs typeface="Arial Unicode MS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1409700" y="4337304"/>
            <a:ext cx="5044440" cy="1673352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/>
          <p:nvPr/>
        </p:nvSpPr>
        <p:spPr>
          <a:xfrm>
            <a:off x="1409700" y="6120384"/>
            <a:ext cx="5044440" cy="1673352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 txBox="1"/>
          <p:nvPr/>
        </p:nvSpPr>
        <p:spPr>
          <a:xfrm>
            <a:off x="1649983" y="7958836"/>
            <a:ext cx="4568825" cy="17780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1200">
                <a:latin typeface="Arial Unicode MS"/>
                <a:cs typeface="Arial Unicode MS"/>
              </a:rPr>
              <a:t>图</a:t>
            </a:r>
            <a:r>
              <a:rPr dirty="0" sz="1200" spc="-35">
                <a:latin typeface="Arial Unicode MS"/>
                <a:cs typeface="Arial Unicode MS"/>
              </a:rPr>
              <a:t> </a:t>
            </a:r>
            <a:r>
              <a:rPr dirty="0" sz="1200" spc="-40">
                <a:latin typeface="Arial Unicode MS"/>
                <a:cs typeface="Arial Unicode MS"/>
              </a:rPr>
              <a:t>5</a:t>
            </a:r>
            <a:r>
              <a:rPr dirty="0" sz="1200" spc="195">
                <a:latin typeface="Arial Unicode MS"/>
                <a:cs typeface="Arial Unicode MS"/>
              </a:rPr>
              <a:t>-</a:t>
            </a:r>
            <a:r>
              <a:rPr dirty="0" sz="1200" spc="-40">
                <a:latin typeface="Arial Unicode MS"/>
                <a:cs typeface="Arial Unicode MS"/>
              </a:rPr>
              <a:t>03</a:t>
            </a:r>
            <a:r>
              <a:rPr dirty="0" sz="1200">
                <a:latin typeface="Arial Unicode MS"/>
                <a:cs typeface="Arial Unicode MS"/>
              </a:rPr>
              <a:t> </a:t>
            </a:r>
            <a:r>
              <a:rPr dirty="0" sz="1200" spc="-75">
                <a:latin typeface="Arial Unicode MS"/>
                <a:cs typeface="Arial Unicode MS"/>
              </a:rPr>
              <a:t> </a:t>
            </a:r>
            <a:r>
              <a:rPr dirty="0" sz="1200">
                <a:latin typeface="Arial Unicode MS"/>
                <a:cs typeface="Arial Unicode MS"/>
              </a:rPr>
              <a:t>实验短片《公寓猫》</a:t>
            </a:r>
            <a:r>
              <a:rPr dirty="0" sz="1200" spc="-190">
                <a:latin typeface="Arial Unicode MS"/>
                <a:cs typeface="Arial Unicode MS"/>
              </a:rPr>
              <a:t>S</a:t>
            </a:r>
            <a:r>
              <a:rPr dirty="0" sz="1200" spc="-75">
                <a:latin typeface="Arial Unicode MS"/>
                <a:cs typeface="Arial Unicode MS"/>
              </a:rPr>
              <a:t>a</a:t>
            </a:r>
            <a:r>
              <a:rPr dirty="0" sz="1200">
                <a:latin typeface="Arial Unicode MS"/>
                <a:cs typeface="Arial Unicode MS"/>
              </a:rPr>
              <a:t>r</a:t>
            </a:r>
            <a:r>
              <a:rPr dirty="0" sz="1200" spc="-75">
                <a:latin typeface="Arial Unicode MS"/>
                <a:cs typeface="Arial Unicode MS"/>
              </a:rPr>
              <a:t>a</a:t>
            </a:r>
            <a:r>
              <a:rPr dirty="0" sz="1200" spc="-15">
                <a:latin typeface="Arial Unicode MS"/>
                <a:cs typeface="Arial Unicode MS"/>
              </a:rPr>
              <a:t>h</a:t>
            </a:r>
            <a:r>
              <a:rPr dirty="0" sz="1200">
                <a:latin typeface="Arial Unicode MS"/>
                <a:cs typeface="Arial Unicode MS"/>
              </a:rPr>
              <a:t> </a:t>
            </a:r>
            <a:r>
              <a:rPr dirty="0" sz="1200" spc="-185">
                <a:latin typeface="Arial Unicode MS"/>
                <a:cs typeface="Arial Unicode MS"/>
              </a:rPr>
              <a:t>R</a:t>
            </a:r>
            <a:r>
              <a:rPr dirty="0" sz="1200" spc="15">
                <a:latin typeface="Arial Unicode MS"/>
                <a:cs typeface="Arial Unicode MS"/>
              </a:rPr>
              <a:t>op</a:t>
            </a:r>
            <a:r>
              <a:rPr dirty="0" sz="1200" spc="-60">
                <a:latin typeface="Arial Unicode MS"/>
                <a:cs typeface="Arial Unicode MS"/>
              </a:rPr>
              <a:t>e</a:t>
            </a:r>
            <a:r>
              <a:rPr dirty="0" sz="1200">
                <a:latin typeface="Arial Unicode MS"/>
                <a:cs typeface="Arial Unicode MS"/>
              </a:rPr>
              <a:t>r</a:t>
            </a:r>
            <a:r>
              <a:rPr dirty="0" sz="1200">
                <a:latin typeface="Arial Unicode MS"/>
                <a:cs typeface="Arial Unicode MS"/>
              </a:rPr>
              <a:t> </a:t>
            </a:r>
            <a:r>
              <a:rPr dirty="0" sz="1200" spc="-55">
                <a:latin typeface="Arial Unicode MS"/>
                <a:cs typeface="Arial Unicode MS"/>
              </a:rPr>
              <a:t> </a:t>
            </a:r>
            <a:r>
              <a:rPr dirty="0" sz="1200">
                <a:latin typeface="Arial Unicode MS"/>
                <a:cs typeface="Arial Unicode MS"/>
              </a:rPr>
              <a:t>《雾中刺猬》尤里</a:t>
            </a:r>
            <a:r>
              <a:rPr dirty="0" sz="1200" spc="-75">
                <a:latin typeface="Arial Unicode MS"/>
                <a:cs typeface="Arial Unicode MS"/>
              </a:rPr>
              <a:t>·</a:t>
            </a:r>
            <a:r>
              <a:rPr dirty="0" sz="1200">
                <a:latin typeface="Arial Unicode MS"/>
                <a:cs typeface="Arial Unicode MS"/>
              </a:rPr>
              <a:t>诺斯坦</a:t>
            </a:r>
            <a:endParaRPr sz="1200">
              <a:latin typeface="Arial Unicode MS"/>
              <a:cs typeface="Arial Unicode MS"/>
            </a:endParaRPr>
          </a:p>
        </p:txBody>
      </p:sp>
      <p:sp>
        <p:nvSpPr>
          <p:cNvPr id="7" name="object 7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25400">
              <a:lnSpc>
                <a:spcPct val="100000"/>
              </a:lnSpc>
            </a:pPr>
            <a:fld id="{81D60167-4931-47E6-BA6A-407CBD079E47}" type="slidenum">
              <a:rPr dirty="0"/>
              <a:t>1</a:t>
            </a:fld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301496" y="990600"/>
            <a:ext cx="5260848" cy="341376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/>
          <p:nvPr/>
        </p:nvSpPr>
        <p:spPr>
          <a:xfrm>
            <a:off x="1301496" y="4933188"/>
            <a:ext cx="5260848" cy="3255264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 txBox="1"/>
          <p:nvPr/>
        </p:nvSpPr>
        <p:spPr>
          <a:xfrm>
            <a:off x="2104135" y="8355076"/>
            <a:ext cx="3657600" cy="17780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1200">
                <a:latin typeface="Arial Unicode MS"/>
                <a:cs typeface="Arial Unicode MS"/>
              </a:rPr>
              <a:t>图</a:t>
            </a:r>
            <a:r>
              <a:rPr dirty="0" sz="1200" spc="-35">
                <a:latin typeface="Arial Unicode MS"/>
                <a:cs typeface="Arial Unicode MS"/>
              </a:rPr>
              <a:t> </a:t>
            </a:r>
            <a:r>
              <a:rPr dirty="0" sz="1200" spc="-40">
                <a:latin typeface="Arial Unicode MS"/>
                <a:cs typeface="Arial Unicode MS"/>
              </a:rPr>
              <a:t>5</a:t>
            </a:r>
            <a:r>
              <a:rPr dirty="0" sz="1200" spc="195">
                <a:latin typeface="Arial Unicode MS"/>
                <a:cs typeface="Arial Unicode MS"/>
              </a:rPr>
              <a:t>-</a:t>
            </a:r>
            <a:r>
              <a:rPr dirty="0" sz="1200" spc="-40">
                <a:latin typeface="Arial Unicode MS"/>
                <a:cs typeface="Arial Unicode MS"/>
              </a:rPr>
              <a:t>04</a:t>
            </a:r>
            <a:r>
              <a:rPr dirty="0" sz="1200">
                <a:latin typeface="Arial Unicode MS"/>
                <a:cs typeface="Arial Unicode MS"/>
              </a:rPr>
              <a:t> </a:t>
            </a:r>
            <a:r>
              <a:rPr dirty="0" sz="1200" spc="-75">
                <a:latin typeface="Arial Unicode MS"/>
                <a:cs typeface="Arial Unicode MS"/>
              </a:rPr>
              <a:t> </a:t>
            </a:r>
            <a:r>
              <a:rPr dirty="0" sz="1200">
                <a:latin typeface="Arial Unicode MS"/>
                <a:cs typeface="Arial Unicode MS"/>
              </a:rPr>
              <a:t>二维写实片《红猪》《回忆点点滴滴》宫崎骏</a:t>
            </a:r>
            <a:endParaRPr sz="1200">
              <a:latin typeface="Arial Unicode MS"/>
              <a:cs typeface="Arial Unicode MS"/>
            </a:endParaRPr>
          </a:p>
        </p:txBody>
      </p:sp>
      <p:sp>
        <p:nvSpPr>
          <p:cNvPr id="5" name="object 5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25400">
              <a:lnSpc>
                <a:spcPct val="100000"/>
              </a:lnSpc>
            </a:pPr>
            <a:fld id="{81D60167-4931-47E6-BA6A-407CBD079E47}" type="slidenum">
              <a:rPr dirty="0"/>
              <a:t>1</a:t>
            </a:fld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682751" y="914400"/>
            <a:ext cx="2127504" cy="27432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/>
          <p:nvPr/>
        </p:nvSpPr>
        <p:spPr>
          <a:xfrm>
            <a:off x="2938272" y="914400"/>
            <a:ext cx="2198243" cy="2769107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/>
          <p:nvPr/>
        </p:nvSpPr>
        <p:spPr>
          <a:xfrm>
            <a:off x="5379720" y="952500"/>
            <a:ext cx="1795272" cy="271272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 txBox="1"/>
          <p:nvPr/>
        </p:nvSpPr>
        <p:spPr>
          <a:xfrm>
            <a:off x="3081020" y="4189997"/>
            <a:ext cx="2012314" cy="17780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1200">
                <a:latin typeface="Arial Unicode MS"/>
                <a:cs typeface="Arial Unicode MS"/>
              </a:rPr>
              <a:t>图</a:t>
            </a:r>
            <a:r>
              <a:rPr dirty="0" sz="1200" spc="-35">
                <a:latin typeface="Arial Unicode MS"/>
                <a:cs typeface="Arial Unicode MS"/>
              </a:rPr>
              <a:t> </a:t>
            </a:r>
            <a:r>
              <a:rPr dirty="0" sz="1200" spc="-40">
                <a:latin typeface="Arial Unicode MS"/>
                <a:cs typeface="Arial Unicode MS"/>
              </a:rPr>
              <a:t>5</a:t>
            </a:r>
            <a:r>
              <a:rPr dirty="0" sz="1200" spc="195">
                <a:latin typeface="Arial Unicode MS"/>
                <a:cs typeface="Arial Unicode MS"/>
              </a:rPr>
              <a:t>-</a:t>
            </a:r>
            <a:r>
              <a:rPr dirty="0" sz="1200" spc="-40">
                <a:latin typeface="Arial Unicode MS"/>
                <a:cs typeface="Arial Unicode MS"/>
              </a:rPr>
              <a:t>0</a:t>
            </a:r>
            <a:r>
              <a:rPr dirty="0" sz="1200" spc="-50">
                <a:latin typeface="Arial Unicode MS"/>
                <a:cs typeface="Arial Unicode MS"/>
              </a:rPr>
              <a:t>5</a:t>
            </a:r>
            <a:r>
              <a:rPr dirty="0" sz="1200">
                <a:latin typeface="Arial Unicode MS"/>
                <a:cs typeface="Arial Unicode MS"/>
              </a:rPr>
              <a:t>《恶童》</a:t>
            </a:r>
            <a:r>
              <a:rPr dirty="0" sz="1200" spc="35">
                <a:latin typeface="Arial Unicode MS"/>
                <a:cs typeface="Arial Unicode MS"/>
              </a:rPr>
              <a:t>M</a:t>
            </a:r>
            <a:r>
              <a:rPr dirty="0" sz="1200" spc="-5">
                <a:latin typeface="Arial Unicode MS"/>
                <a:cs typeface="Arial Unicode MS"/>
              </a:rPr>
              <a:t>i</a:t>
            </a:r>
            <a:r>
              <a:rPr dirty="0" sz="1200" spc="-65">
                <a:latin typeface="Arial Unicode MS"/>
                <a:cs typeface="Arial Unicode MS"/>
              </a:rPr>
              <a:t>c</a:t>
            </a:r>
            <a:r>
              <a:rPr dirty="0" sz="1200" spc="-15">
                <a:latin typeface="Arial Unicode MS"/>
                <a:cs typeface="Arial Unicode MS"/>
              </a:rPr>
              <a:t>h</a:t>
            </a:r>
            <a:r>
              <a:rPr dirty="0" sz="1200" spc="-75">
                <a:latin typeface="Arial Unicode MS"/>
                <a:cs typeface="Arial Unicode MS"/>
              </a:rPr>
              <a:t>a</a:t>
            </a:r>
            <a:r>
              <a:rPr dirty="0" sz="1200" spc="-60">
                <a:latin typeface="Arial Unicode MS"/>
                <a:cs typeface="Arial Unicode MS"/>
              </a:rPr>
              <a:t>e</a:t>
            </a:r>
            <a:r>
              <a:rPr dirty="0" sz="1200">
                <a:latin typeface="Arial Unicode MS"/>
                <a:cs typeface="Arial Unicode MS"/>
              </a:rPr>
              <a:t>l</a:t>
            </a:r>
            <a:r>
              <a:rPr dirty="0" sz="1200" spc="-5">
                <a:latin typeface="Arial Unicode MS"/>
                <a:cs typeface="Arial Unicode MS"/>
              </a:rPr>
              <a:t> </a:t>
            </a:r>
            <a:r>
              <a:rPr dirty="0" sz="1200" spc="-40">
                <a:latin typeface="Arial Unicode MS"/>
                <a:cs typeface="Arial Unicode MS"/>
              </a:rPr>
              <a:t>A</a:t>
            </a:r>
            <a:r>
              <a:rPr dirty="0" sz="1200">
                <a:latin typeface="Arial Unicode MS"/>
                <a:cs typeface="Arial Unicode MS"/>
              </a:rPr>
              <a:t>r</a:t>
            </a:r>
            <a:r>
              <a:rPr dirty="0" sz="1200" spc="-5">
                <a:latin typeface="Arial Unicode MS"/>
                <a:cs typeface="Arial Unicode MS"/>
              </a:rPr>
              <a:t>i</a:t>
            </a:r>
            <a:r>
              <a:rPr dirty="0" sz="1200" spc="-75">
                <a:latin typeface="Arial Unicode MS"/>
                <a:cs typeface="Arial Unicode MS"/>
              </a:rPr>
              <a:t>a</a:t>
            </a:r>
            <a:r>
              <a:rPr dirty="0" sz="1200" spc="-114">
                <a:latin typeface="Arial Unicode MS"/>
                <a:cs typeface="Arial Unicode MS"/>
              </a:rPr>
              <a:t>s</a:t>
            </a:r>
            <a:endParaRPr sz="1200">
              <a:latin typeface="Arial Unicode MS"/>
              <a:cs typeface="Arial Unicode MS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1301496" y="5269992"/>
            <a:ext cx="5260848" cy="3366516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7" name="object 7"/>
          <p:cNvSpPr txBox="1"/>
          <p:nvPr/>
        </p:nvSpPr>
        <p:spPr>
          <a:xfrm>
            <a:off x="2006600" y="8746757"/>
            <a:ext cx="3855085" cy="17780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1200">
                <a:latin typeface="Arial Unicode MS"/>
                <a:cs typeface="Arial Unicode MS"/>
              </a:rPr>
              <a:t>图</a:t>
            </a:r>
            <a:r>
              <a:rPr dirty="0" sz="1200" spc="-35">
                <a:latin typeface="Arial Unicode MS"/>
                <a:cs typeface="Arial Unicode MS"/>
              </a:rPr>
              <a:t> </a:t>
            </a:r>
            <a:r>
              <a:rPr dirty="0" sz="1200" spc="-40">
                <a:latin typeface="Arial Unicode MS"/>
                <a:cs typeface="Arial Unicode MS"/>
              </a:rPr>
              <a:t>5</a:t>
            </a:r>
            <a:r>
              <a:rPr dirty="0" sz="1200" spc="195">
                <a:latin typeface="Arial Unicode MS"/>
                <a:cs typeface="Arial Unicode MS"/>
              </a:rPr>
              <a:t>-</a:t>
            </a:r>
            <a:r>
              <a:rPr dirty="0" sz="1200" spc="-40">
                <a:latin typeface="Arial Unicode MS"/>
                <a:cs typeface="Arial Unicode MS"/>
              </a:rPr>
              <a:t>0</a:t>
            </a:r>
            <a:r>
              <a:rPr dirty="0" sz="1200" spc="-50">
                <a:latin typeface="Arial Unicode MS"/>
                <a:cs typeface="Arial Unicode MS"/>
              </a:rPr>
              <a:t>6</a:t>
            </a:r>
            <a:r>
              <a:rPr dirty="0" sz="1200">
                <a:latin typeface="Arial Unicode MS"/>
                <a:cs typeface="Arial Unicode MS"/>
              </a:rPr>
              <a:t>《埃及王子》梦工场 </a:t>
            </a:r>
            <a:r>
              <a:rPr dirty="0" sz="1200" spc="-70">
                <a:latin typeface="Arial Unicode MS"/>
                <a:cs typeface="Arial Unicode MS"/>
              </a:rPr>
              <a:t> </a:t>
            </a:r>
            <a:r>
              <a:rPr dirty="0" sz="1200">
                <a:latin typeface="Arial Unicode MS"/>
                <a:cs typeface="Arial Unicode MS"/>
                <a:hlinkClick r:id="rId6"/>
              </a:rPr>
              <a:t>史蒂夫</a:t>
            </a:r>
            <a:r>
              <a:rPr dirty="0" sz="1200" spc="-75">
                <a:latin typeface="Arial Unicode MS"/>
                <a:cs typeface="Arial Unicode MS"/>
                <a:hlinkClick r:id="rId6"/>
              </a:rPr>
              <a:t>·</a:t>
            </a:r>
            <a:r>
              <a:rPr dirty="0" sz="1200">
                <a:latin typeface="Arial Unicode MS"/>
                <a:cs typeface="Arial Unicode MS"/>
                <a:hlinkClick r:id="rId6"/>
              </a:rPr>
              <a:t>希克纳</a:t>
            </a:r>
            <a:r>
              <a:rPr dirty="0" sz="1200" spc="-35">
                <a:latin typeface="Arial Unicode MS"/>
                <a:cs typeface="Arial Unicode MS"/>
                <a:hlinkClick r:id="rId6"/>
              </a:rPr>
              <a:t> </a:t>
            </a:r>
            <a:r>
              <a:rPr dirty="0" sz="1200" spc="-190">
                <a:latin typeface="Arial Unicode MS"/>
                <a:cs typeface="Arial Unicode MS"/>
                <a:hlinkClick r:id="rId6"/>
              </a:rPr>
              <a:t>S</a:t>
            </a:r>
            <a:r>
              <a:rPr dirty="0" sz="1200" spc="45">
                <a:latin typeface="Arial Unicode MS"/>
                <a:cs typeface="Arial Unicode MS"/>
                <a:hlinkClick r:id="rId6"/>
              </a:rPr>
              <a:t>t</a:t>
            </a:r>
            <a:r>
              <a:rPr dirty="0" sz="1200" spc="-60">
                <a:latin typeface="Arial Unicode MS"/>
                <a:cs typeface="Arial Unicode MS"/>
                <a:hlinkClick r:id="rId6"/>
              </a:rPr>
              <a:t>e</a:t>
            </a:r>
            <a:r>
              <a:rPr dirty="0" sz="1200" spc="-40">
                <a:latin typeface="Arial Unicode MS"/>
                <a:cs typeface="Arial Unicode MS"/>
                <a:hlinkClick r:id="rId6"/>
              </a:rPr>
              <a:t>v</a:t>
            </a:r>
            <a:r>
              <a:rPr dirty="0" sz="1200" spc="-55">
                <a:latin typeface="Arial Unicode MS"/>
                <a:cs typeface="Arial Unicode MS"/>
                <a:hlinkClick r:id="rId6"/>
              </a:rPr>
              <a:t>e</a:t>
            </a:r>
            <a:r>
              <a:rPr dirty="0" sz="1200" spc="-5">
                <a:latin typeface="Arial Unicode MS"/>
                <a:cs typeface="Arial Unicode MS"/>
                <a:hlinkClick r:id="rId6"/>
              </a:rPr>
              <a:t> </a:t>
            </a:r>
            <a:r>
              <a:rPr dirty="0" sz="1200" spc="-50">
                <a:latin typeface="Arial Unicode MS"/>
                <a:cs typeface="Arial Unicode MS"/>
                <a:hlinkClick r:id="rId6"/>
              </a:rPr>
              <a:t>H</a:t>
            </a:r>
            <a:r>
              <a:rPr dirty="0" sz="1200" spc="-5">
                <a:latin typeface="Arial Unicode MS"/>
                <a:cs typeface="Arial Unicode MS"/>
                <a:hlinkClick r:id="rId6"/>
              </a:rPr>
              <a:t>i</a:t>
            </a:r>
            <a:r>
              <a:rPr dirty="0" sz="1200" spc="-65">
                <a:latin typeface="Arial Unicode MS"/>
                <a:cs typeface="Arial Unicode MS"/>
                <a:hlinkClick r:id="rId6"/>
              </a:rPr>
              <a:t>c</a:t>
            </a:r>
            <a:r>
              <a:rPr dirty="0" sz="1200" spc="-40">
                <a:latin typeface="Arial Unicode MS"/>
                <a:cs typeface="Arial Unicode MS"/>
                <a:hlinkClick r:id="rId6"/>
              </a:rPr>
              <a:t>k</a:t>
            </a:r>
            <a:r>
              <a:rPr dirty="0" sz="1200" spc="-15">
                <a:latin typeface="Arial Unicode MS"/>
                <a:cs typeface="Arial Unicode MS"/>
                <a:hlinkClick r:id="rId6"/>
              </a:rPr>
              <a:t>n</a:t>
            </a:r>
            <a:r>
              <a:rPr dirty="0" sz="1200" spc="-60">
                <a:latin typeface="Arial Unicode MS"/>
                <a:cs typeface="Arial Unicode MS"/>
                <a:hlinkClick r:id="rId6"/>
              </a:rPr>
              <a:t>e</a:t>
            </a:r>
            <a:r>
              <a:rPr dirty="0" sz="1200">
                <a:latin typeface="Arial Unicode MS"/>
                <a:cs typeface="Arial Unicode MS"/>
                <a:hlinkClick r:id="rId6"/>
              </a:rPr>
              <a:t>r</a:t>
            </a:r>
            <a:endParaRPr sz="1200">
              <a:latin typeface="Arial Unicode MS"/>
              <a:cs typeface="Arial Unicode MS"/>
            </a:endParaRPr>
          </a:p>
        </p:txBody>
      </p:sp>
      <p:sp>
        <p:nvSpPr>
          <p:cNvPr id="8" name="object 8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25400">
              <a:lnSpc>
                <a:spcPct val="100000"/>
              </a:lnSpc>
            </a:pPr>
            <a:fld id="{81D60167-4931-47E6-BA6A-407CBD079E47}" type="slidenum">
              <a:rPr dirty="0"/>
              <a:t>1</a:t>
            </a:fld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299972" y="922020"/>
            <a:ext cx="5266944" cy="791108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 txBox="1"/>
          <p:nvPr/>
        </p:nvSpPr>
        <p:spPr>
          <a:xfrm>
            <a:off x="1680464" y="8949436"/>
            <a:ext cx="4512310" cy="17780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1200">
                <a:latin typeface="Arial Unicode MS"/>
                <a:cs typeface="Arial Unicode MS"/>
              </a:rPr>
              <a:t>图</a:t>
            </a:r>
            <a:r>
              <a:rPr dirty="0" sz="1200" spc="-35">
                <a:latin typeface="Arial Unicode MS"/>
                <a:cs typeface="Arial Unicode MS"/>
              </a:rPr>
              <a:t> </a:t>
            </a:r>
            <a:r>
              <a:rPr dirty="0" sz="1200" spc="-40">
                <a:latin typeface="Arial Unicode MS"/>
                <a:cs typeface="Arial Unicode MS"/>
              </a:rPr>
              <a:t>5</a:t>
            </a:r>
            <a:r>
              <a:rPr dirty="0" sz="1200" spc="195">
                <a:latin typeface="Arial Unicode MS"/>
                <a:cs typeface="Arial Unicode MS"/>
              </a:rPr>
              <a:t>-</a:t>
            </a:r>
            <a:r>
              <a:rPr dirty="0" sz="1200" spc="-40">
                <a:latin typeface="Arial Unicode MS"/>
                <a:cs typeface="Arial Unicode MS"/>
              </a:rPr>
              <a:t>0</a:t>
            </a:r>
            <a:r>
              <a:rPr dirty="0" sz="1200" spc="-50">
                <a:latin typeface="Arial Unicode MS"/>
                <a:cs typeface="Arial Unicode MS"/>
              </a:rPr>
              <a:t>7</a:t>
            </a:r>
            <a:r>
              <a:rPr dirty="0" sz="1200">
                <a:latin typeface="Arial Unicode MS"/>
                <a:cs typeface="Arial Unicode MS"/>
              </a:rPr>
              <a:t>《亚瑟和他的迷你王国》</a:t>
            </a:r>
            <a:r>
              <a:rPr dirty="0" sz="1200" spc="-40">
                <a:latin typeface="Arial Unicode MS"/>
                <a:cs typeface="Arial Unicode MS"/>
              </a:rPr>
              <a:t>A</a:t>
            </a:r>
            <a:r>
              <a:rPr dirty="0" sz="1200">
                <a:latin typeface="Arial Unicode MS"/>
                <a:cs typeface="Arial Unicode MS"/>
              </a:rPr>
              <a:t>r</a:t>
            </a:r>
            <a:r>
              <a:rPr dirty="0" sz="1200" spc="45">
                <a:latin typeface="Arial Unicode MS"/>
                <a:cs typeface="Arial Unicode MS"/>
              </a:rPr>
              <a:t>t</a:t>
            </a:r>
            <a:r>
              <a:rPr dirty="0" sz="1200" spc="-15">
                <a:latin typeface="Arial Unicode MS"/>
                <a:cs typeface="Arial Unicode MS"/>
              </a:rPr>
              <a:t>hu</a:t>
            </a:r>
            <a:r>
              <a:rPr dirty="0" sz="1200">
                <a:latin typeface="Arial Unicode MS"/>
                <a:cs typeface="Arial Unicode MS"/>
              </a:rPr>
              <a:t>r</a:t>
            </a:r>
            <a:r>
              <a:rPr dirty="0" sz="1200" spc="-20">
                <a:latin typeface="Arial Unicode MS"/>
                <a:cs typeface="Arial Unicode MS"/>
              </a:rPr>
              <a:t> </a:t>
            </a:r>
            <a:r>
              <a:rPr dirty="0" sz="1200" spc="-75">
                <a:latin typeface="Arial Unicode MS"/>
                <a:cs typeface="Arial Unicode MS"/>
              </a:rPr>
              <a:t>a</a:t>
            </a:r>
            <a:r>
              <a:rPr dirty="0" sz="1200" spc="-15">
                <a:latin typeface="Arial Unicode MS"/>
                <a:cs typeface="Arial Unicode MS"/>
              </a:rPr>
              <a:t>n</a:t>
            </a:r>
            <a:r>
              <a:rPr dirty="0" sz="1200" spc="20">
                <a:latin typeface="Arial Unicode MS"/>
                <a:cs typeface="Arial Unicode MS"/>
              </a:rPr>
              <a:t>d</a:t>
            </a:r>
            <a:r>
              <a:rPr dirty="0" sz="1200" spc="-5">
                <a:latin typeface="Arial Unicode MS"/>
                <a:cs typeface="Arial Unicode MS"/>
              </a:rPr>
              <a:t> </a:t>
            </a:r>
            <a:r>
              <a:rPr dirty="0" sz="1200" spc="45">
                <a:latin typeface="Arial Unicode MS"/>
                <a:cs typeface="Arial Unicode MS"/>
              </a:rPr>
              <a:t>t</a:t>
            </a:r>
            <a:r>
              <a:rPr dirty="0" sz="1200" spc="-15">
                <a:latin typeface="Arial Unicode MS"/>
                <a:cs typeface="Arial Unicode MS"/>
              </a:rPr>
              <a:t>h</a:t>
            </a:r>
            <a:r>
              <a:rPr dirty="0" sz="1200" spc="-55">
                <a:latin typeface="Arial Unicode MS"/>
                <a:cs typeface="Arial Unicode MS"/>
              </a:rPr>
              <a:t>e</a:t>
            </a:r>
            <a:r>
              <a:rPr dirty="0" sz="1200" spc="-5">
                <a:latin typeface="Arial Unicode MS"/>
                <a:cs typeface="Arial Unicode MS"/>
              </a:rPr>
              <a:t> </a:t>
            </a:r>
            <a:r>
              <a:rPr dirty="0" sz="1200" spc="-40">
                <a:latin typeface="Arial Unicode MS"/>
                <a:cs typeface="Arial Unicode MS"/>
              </a:rPr>
              <a:t>I</a:t>
            </a:r>
            <a:r>
              <a:rPr dirty="0" sz="1200" spc="-15">
                <a:latin typeface="Arial Unicode MS"/>
                <a:cs typeface="Arial Unicode MS"/>
              </a:rPr>
              <a:t>n</a:t>
            </a:r>
            <a:r>
              <a:rPr dirty="0" sz="1200" spc="-40">
                <a:latin typeface="Arial Unicode MS"/>
                <a:cs typeface="Arial Unicode MS"/>
              </a:rPr>
              <a:t>v</a:t>
            </a:r>
            <a:r>
              <a:rPr dirty="0" sz="1200" spc="-5">
                <a:latin typeface="Arial Unicode MS"/>
                <a:cs typeface="Arial Unicode MS"/>
              </a:rPr>
              <a:t>i</a:t>
            </a:r>
            <a:r>
              <a:rPr dirty="0" sz="1200" spc="-114">
                <a:latin typeface="Arial Unicode MS"/>
                <a:cs typeface="Arial Unicode MS"/>
              </a:rPr>
              <a:t>s</a:t>
            </a:r>
            <a:r>
              <a:rPr dirty="0" sz="1200" spc="-5">
                <a:latin typeface="Arial Unicode MS"/>
                <a:cs typeface="Arial Unicode MS"/>
              </a:rPr>
              <a:t>i</a:t>
            </a:r>
            <a:r>
              <a:rPr dirty="0" sz="1200" spc="15">
                <a:latin typeface="Arial Unicode MS"/>
                <a:cs typeface="Arial Unicode MS"/>
              </a:rPr>
              <a:t>b</a:t>
            </a:r>
            <a:r>
              <a:rPr dirty="0" sz="1200" spc="-5">
                <a:latin typeface="Arial Unicode MS"/>
                <a:cs typeface="Arial Unicode MS"/>
              </a:rPr>
              <a:t>l</a:t>
            </a:r>
            <a:r>
              <a:rPr dirty="0" sz="1200" spc="-60">
                <a:latin typeface="Arial Unicode MS"/>
                <a:cs typeface="Arial Unicode MS"/>
              </a:rPr>
              <a:t>e</a:t>
            </a:r>
            <a:r>
              <a:rPr dirty="0" sz="1200" spc="-114">
                <a:latin typeface="Arial Unicode MS"/>
                <a:cs typeface="Arial Unicode MS"/>
              </a:rPr>
              <a:t>s</a:t>
            </a:r>
            <a:r>
              <a:rPr dirty="0" sz="1200">
                <a:latin typeface="Arial Unicode MS"/>
                <a:cs typeface="Arial Unicode MS"/>
              </a:rPr>
              <a:t> </a:t>
            </a:r>
            <a:r>
              <a:rPr dirty="0" sz="1200" spc="-65">
                <a:latin typeface="Arial Unicode MS"/>
                <a:cs typeface="Arial Unicode MS"/>
              </a:rPr>
              <a:t> </a:t>
            </a:r>
            <a:r>
              <a:rPr dirty="0" sz="1200">
                <a:latin typeface="Arial Unicode MS"/>
                <a:cs typeface="Arial Unicode MS"/>
              </a:rPr>
              <a:t>吕克</a:t>
            </a:r>
            <a:r>
              <a:rPr dirty="0" sz="1200" spc="-75">
                <a:latin typeface="Arial Unicode MS"/>
                <a:cs typeface="Arial Unicode MS"/>
              </a:rPr>
              <a:t>·</a:t>
            </a:r>
            <a:r>
              <a:rPr dirty="0" sz="1200">
                <a:latin typeface="Arial Unicode MS"/>
                <a:cs typeface="Arial Unicode MS"/>
              </a:rPr>
              <a:t>贝松</a:t>
            </a:r>
            <a:endParaRPr sz="1200">
              <a:latin typeface="Arial Unicode MS"/>
              <a:cs typeface="Arial Unicode MS"/>
            </a:endParaRPr>
          </a:p>
        </p:txBody>
      </p:sp>
      <p:sp>
        <p:nvSpPr>
          <p:cNvPr id="4" name="object 4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25400">
              <a:lnSpc>
                <a:spcPct val="100000"/>
              </a:lnSpc>
            </a:pPr>
            <a:fld id="{81D60167-4931-47E6-BA6A-407CBD079E47}" type="slidenum">
              <a:rPr dirty="0"/>
              <a:t>1</a:t>
            </a:fld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00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Application>Microsoft Office PowerPoint</Application>
  <PresentationFormat>On-screen Show (4:3)</PresentationFormat>
  <ScaleCrop>false</ScaleCrop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wangxiaozhu</dc:creator>
  <dcterms:created xsi:type="dcterms:W3CDTF">2022-03-08T09:29:37Z</dcterms:created>
  <dcterms:modified xsi:type="dcterms:W3CDTF">2022-03-08T09:29:37Z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2021-05-28T00:00:00Z</vt:filetime>
  </property>
  <property fmtid="{D5CDD505-2E9C-101B-9397-08002B2CF9AE}" pid="3" name="LastSaved">
    <vt:filetime>2022-03-08T00:00:00Z</vt:filetime>
  </property>
</Properties>
</file>